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8" r:id="rId5"/>
  </p:sldIdLst>
  <p:sldSz cx="7561263" cy="10693400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9">
          <p15:clr>
            <a:srgbClr val="A4A3A4"/>
          </p15:clr>
        </p15:guide>
        <p15:guide id="2" orient="horz" pos="6725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orient="horz" pos="11">
          <p15:clr>
            <a:srgbClr val="A4A3A4"/>
          </p15:clr>
        </p15:guide>
        <p15:guide id="5" orient="horz" pos="1145">
          <p15:clr>
            <a:srgbClr val="A4A3A4"/>
          </p15:clr>
        </p15:guide>
        <p15:guide id="6" orient="horz" pos="4457">
          <p15:clr>
            <a:srgbClr val="A4A3A4"/>
          </p15:clr>
        </p15:guide>
        <p15:guide id="7" orient="horz" pos="5591">
          <p15:clr>
            <a:srgbClr val="A4A3A4"/>
          </p15:clr>
        </p15:guide>
        <p15:guide id="8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FF"/>
    <a:srgbClr val="FFBDF7"/>
    <a:srgbClr val="FFBDE7"/>
    <a:srgbClr val="FFC9EC"/>
    <a:srgbClr val="FFDDFF"/>
    <a:srgbClr val="FFFF99"/>
    <a:srgbClr val="00A84C"/>
    <a:srgbClr val="00D661"/>
    <a:srgbClr val="CDF9A5"/>
    <a:srgbClr val="FFB3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Grid="0" showGuides="1">
      <p:cViewPr>
        <p:scale>
          <a:sx n="106" d="100"/>
          <a:sy n="106" d="100"/>
        </p:scale>
        <p:origin x="1056" y="-1992"/>
      </p:cViewPr>
      <p:guideLst>
        <p:guide orient="horz" pos="2279"/>
        <p:guide orient="horz" pos="6725"/>
        <p:guide orient="horz" pos="3368"/>
        <p:guide orient="horz" pos="11"/>
        <p:guide orient="horz" pos="1145"/>
        <p:guide orient="horz" pos="4457"/>
        <p:guide orient="horz" pos="5591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87241-50E6-4C54-8107-33518A61292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B61A8-0E62-4613-9CAC-63667603B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61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B61A8-0E62-4613-9CAC-63667603B02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95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図プレースホルダー 18"/>
          <p:cNvSpPr>
            <a:spLocks noGrp="1"/>
          </p:cNvSpPr>
          <p:nvPr>
            <p:ph type="pic" sz="quarter" idx="10" hasCustomPrompt="1"/>
          </p:nvPr>
        </p:nvSpPr>
        <p:spPr>
          <a:xfrm>
            <a:off x="2686050" y="6365684"/>
            <a:ext cx="982663" cy="1055688"/>
          </a:xfrm>
          <a:blipFill dpi="0"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428372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38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58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D7F4BE5E-49AD-4A1F-899F-27EDDE3EAFD8}" type="datetimeFigureOut">
              <a:rPr lang="ja-JP" altLang="en-US" smtClean="0"/>
              <a:pPr/>
              <a:t>2023/9/13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332BD8D6-8B9A-449D-A6F9-F5811F654A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969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w.miyu246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正方形/長方形 52"/>
          <p:cNvSpPr/>
          <p:nvPr/>
        </p:nvSpPr>
        <p:spPr>
          <a:xfrm>
            <a:off x="0" y="0"/>
            <a:ext cx="7572784" cy="1069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角丸四角形 54"/>
          <p:cNvSpPr/>
          <p:nvPr/>
        </p:nvSpPr>
        <p:spPr>
          <a:xfrm>
            <a:off x="1399163" y="16834826"/>
            <a:ext cx="3587786" cy="2304606"/>
          </a:xfrm>
          <a:prstGeom prst="roundRect">
            <a:avLst>
              <a:gd name="adj" fmla="val 2659"/>
            </a:avLst>
          </a:prstGeom>
          <a:solidFill>
            <a:schemeClr val="bg1"/>
          </a:solidFill>
          <a:ln w="571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gradFill>
                <a:gsLst>
                  <a:gs pos="49000">
                    <a:srgbClr val="00B050"/>
                  </a:gs>
                  <a:gs pos="0">
                    <a:srgbClr val="00823B"/>
                  </a:gs>
                  <a:gs pos="68000">
                    <a:srgbClr val="00823B"/>
                  </a:gs>
                </a:gsLst>
                <a:lin ang="5400000" scaled="1"/>
              </a:gradFill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468458" y="127470"/>
            <a:ext cx="6704096" cy="10438459"/>
          </a:xfrm>
          <a:prstGeom prst="roundRect">
            <a:avLst>
              <a:gd name="adj" fmla="val 2048"/>
            </a:avLst>
          </a:prstGeom>
          <a:noFill/>
          <a:ln w="57150">
            <a:solidFill>
              <a:srgbClr val="FFFF9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gradFill>
                <a:gsLst>
                  <a:gs pos="49000">
                    <a:srgbClr val="00B050"/>
                  </a:gs>
                  <a:gs pos="0">
                    <a:srgbClr val="00823B"/>
                  </a:gs>
                  <a:gs pos="68000">
                    <a:srgbClr val="00823B"/>
                  </a:gs>
                </a:gsLst>
                <a:lin ang="5400000" scaled="1"/>
              </a:gradFill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521847" y="2765480"/>
            <a:ext cx="6582553" cy="5786191"/>
          </a:xfrm>
          <a:prstGeom prst="roundRect">
            <a:avLst>
              <a:gd name="adj" fmla="val 3097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776167" y="3625860"/>
            <a:ext cx="600892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講師：浅間総合病院　医療技術部リハビリテーション科</a:t>
            </a:r>
            <a:endParaRPr lang="en-US" altLang="ja-JP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言語聴覚士　</a:t>
            </a:r>
            <a:r>
              <a:rPr kumimoji="1" lang="ja-JP" altLang="en-US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儘田　綾さん</a:t>
            </a:r>
            <a:endParaRPr kumimoji="1" lang="ja-JP" altLang="en-US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468458" y="1458404"/>
            <a:ext cx="6379591" cy="1163054"/>
          </a:xfrm>
          <a:prstGeom prst="roundRect">
            <a:avLst>
              <a:gd name="adj" fmla="val 4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8035" y="346240"/>
            <a:ext cx="5977059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 prstMaterial="matte">
              <a:bevelT w="25400" h="38100"/>
            </a:sp3d>
          </a:bodyPr>
          <a:lstStyle/>
          <a:p>
            <a:pPr algn="dist"/>
            <a:r>
              <a:rPr kumimoji="1" lang="ja-JP" altLang="en-US" sz="4400" b="1" dirty="0">
                <a:solidFill>
                  <a:schemeClr val="accent4"/>
                </a:solidFill>
                <a:effectLst>
                  <a:reflection blurRad="6350" stA="60000" endA="900" endPos="58000" dir="5400000" sy="-100000" algn="bl" rotWithShape="0"/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子どもの命を守ろう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21847" y="104948"/>
            <a:ext cx="3501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いいお産の日企画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943429" y="2141728"/>
            <a:ext cx="4588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994745" y="2630113"/>
            <a:ext cx="3205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28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478745" y="1469253"/>
            <a:ext cx="60341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2023.11</a:t>
            </a:r>
            <a:r>
              <a:rPr lang="en-US" altLang="ja-JP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.18</a:t>
            </a:r>
            <a:r>
              <a:rPr kumimoji="1" lang="ja-JP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（土）</a:t>
            </a:r>
            <a:r>
              <a:rPr kumimoji="1" lang="en-US" altLang="ja-JP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10:00~12:00</a:t>
            </a:r>
            <a:br>
              <a:rPr kumimoji="1" lang="en-US" altLang="ja-JP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受付</a:t>
            </a:r>
            <a:r>
              <a:rPr lang="en-US" altLang="ja-JP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</a:t>
            </a:r>
            <a:r>
              <a:rPr lang="ja-JP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30~</a:t>
            </a:r>
            <a:r>
              <a:rPr lang="ja-JP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無料</a:t>
            </a:r>
            <a:r>
              <a:rPr kumimoji="1" lang="ja-JP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場所：中込会館　</a:t>
            </a:r>
            <a:endParaRPr kumimoji="1" lang="en-US" altLang="ja-JP" sz="1800" b="1" dirty="0">
              <a:solidFill>
                <a:schemeClr val="tx2">
                  <a:lumMod val="60000"/>
                  <a:lumOff val="4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予約不要、お子様連れ</a:t>
            </a:r>
            <a:r>
              <a:rPr kumimoji="1" lang="en-US" altLang="ja-JP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OK</a:t>
            </a:r>
            <a:r>
              <a:rPr lang="ja-JP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♡</a:t>
            </a:r>
            <a:r>
              <a:rPr kumimoji="1" lang="ja-JP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どなたでもご参加いただけます。（託児はありません）</a:t>
            </a:r>
            <a:endParaRPr kumimoji="1" lang="en-US" altLang="ja-JP" sz="1200" b="1" dirty="0">
              <a:solidFill>
                <a:schemeClr val="tx2">
                  <a:lumMod val="60000"/>
                  <a:lumOff val="4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感染対策にご協力下さい。</a:t>
            </a:r>
            <a:endParaRPr kumimoji="1" lang="en-US" altLang="ja-JP" sz="2400" b="1" dirty="0">
              <a:solidFill>
                <a:schemeClr val="tx2">
                  <a:lumMod val="60000"/>
                  <a:lumOff val="4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942376" y="3301273"/>
            <a:ext cx="579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「子どもの食べる力・食事のすすめ方」</a:t>
            </a:r>
          </a:p>
        </p:txBody>
      </p:sp>
      <p:sp>
        <p:nvSpPr>
          <p:cNvPr id="100" name="角丸四角形 99"/>
          <p:cNvSpPr/>
          <p:nvPr/>
        </p:nvSpPr>
        <p:spPr>
          <a:xfrm>
            <a:off x="308948" y="4690026"/>
            <a:ext cx="1009207" cy="474134"/>
          </a:xfrm>
          <a:prstGeom prst="roundRect">
            <a:avLst/>
          </a:prstGeom>
          <a:solidFill>
            <a:srgbClr val="FF993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ブース</a:t>
            </a:r>
            <a:r>
              <a:rPr kumimoji="1" lang="ja-JP" altLang="en-US" sz="1600" dirty="0"/>
              <a:t>　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3214" y="1120120"/>
            <a:ext cx="57469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　　　　　　　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～いざという時のために～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42606" y="2771117"/>
            <a:ext cx="5571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リンゴのすりおろしで窒息の事例をふまえて、子どもの食べる力にあわせた食事とはどのようなものでしょうか。</a:t>
            </a:r>
            <a:endParaRPr kumimoji="1" lang="ja-JP" altLang="en-US" sz="16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6980" y="5367339"/>
            <a:ext cx="638194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①もしも子どもが物をのどに詰まらせたら</a:t>
            </a:r>
            <a:endParaRPr kumimoji="1"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～窒息の対応～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佐久医療センター　小児救急看護認定看護師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篠原希穂さん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②飲み込む力に合わせた食の実際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佐久総合病院　管理栄養士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嶋崎圭子さん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③もしも災害がおこったら～我が家の防災を考える～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長野県災害福祉広域支援ネットワーク協議会メンバー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★医療ケア児等の緊急時電源確保もできる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EV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カーがやってくる！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EV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カーから実際に電化製品に給電して展示します。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316038" y="2730997"/>
            <a:ext cx="1009207" cy="474134"/>
          </a:xfrm>
          <a:prstGeom prst="roundRect">
            <a:avLst/>
          </a:prstGeom>
          <a:solidFill>
            <a:srgbClr val="FF993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講演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8155" y="4686422"/>
            <a:ext cx="5239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講演後、各ブースを回ってスタンプラリーに挑戦♡</a:t>
            </a:r>
            <a:endParaRPr kumimoji="1" lang="en-US" altLang="ja-JP" sz="1600" dirty="0"/>
          </a:p>
          <a:p>
            <a:r>
              <a:rPr lang="ja-JP" altLang="en-US" sz="1600" dirty="0"/>
              <a:t>各ブースでは</a:t>
            </a:r>
            <a:r>
              <a:rPr lang="en-US" altLang="ja-JP" sz="1600" dirty="0"/>
              <a:t>2</a:t>
            </a:r>
            <a:r>
              <a:rPr lang="ja-JP" altLang="en-US" sz="1600" dirty="0"/>
              <a:t>回同じお話をします。</a:t>
            </a:r>
            <a:endParaRPr kumimoji="1" lang="ja-JP" altLang="en-US" sz="1600" dirty="0"/>
          </a:p>
        </p:txBody>
      </p:sp>
      <p:sp>
        <p:nvSpPr>
          <p:cNvPr id="11" name="円形吹き出し 10"/>
          <p:cNvSpPr/>
          <p:nvPr/>
        </p:nvSpPr>
        <p:spPr>
          <a:xfrm>
            <a:off x="5216312" y="5018324"/>
            <a:ext cx="1691615" cy="883262"/>
          </a:xfrm>
          <a:prstGeom prst="wedgeEllipseCallout">
            <a:avLst>
              <a:gd name="adj1" fmla="val -31639"/>
              <a:gd name="adj2" fmla="val -53419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32691" y="5064134"/>
            <a:ext cx="13524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accent4"/>
                </a:solidFill>
              </a:rPr>
              <a:t>スタンプラリーは先着</a:t>
            </a:r>
            <a:r>
              <a:rPr kumimoji="1" lang="en-US" altLang="ja-JP" sz="1200" dirty="0">
                <a:solidFill>
                  <a:schemeClr val="accent4"/>
                </a:solidFill>
              </a:rPr>
              <a:t>50</a:t>
            </a:r>
            <a:r>
              <a:rPr lang="ja-JP" altLang="en-US" sz="1200" dirty="0">
                <a:solidFill>
                  <a:schemeClr val="accent4"/>
                </a:solidFill>
              </a:rPr>
              <a:t>組限定</a:t>
            </a:r>
            <a:r>
              <a:rPr kumimoji="1" lang="ja-JP" altLang="en-US" sz="1200" dirty="0">
                <a:solidFill>
                  <a:schemeClr val="accent4"/>
                </a:solidFill>
              </a:rPr>
              <a:t>！</a:t>
            </a:r>
            <a:endParaRPr kumimoji="1" lang="en-US" altLang="ja-JP" sz="1200" dirty="0">
              <a:solidFill>
                <a:schemeClr val="accent4"/>
              </a:solidFill>
            </a:endParaRPr>
          </a:p>
          <a:p>
            <a:r>
              <a:rPr lang="ja-JP" altLang="en-US" sz="1200" dirty="0">
                <a:solidFill>
                  <a:schemeClr val="accent4"/>
                </a:solidFill>
              </a:rPr>
              <a:t>お子さんと一緒に</a:t>
            </a:r>
            <a:endParaRPr lang="en-US" altLang="ja-JP" sz="1200" dirty="0">
              <a:solidFill>
                <a:schemeClr val="accent4"/>
              </a:solidFill>
            </a:endParaRPr>
          </a:p>
          <a:p>
            <a:r>
              <a:rPr kumimoji="1" lang="ja-JP" altLang="en-US" sz="1200" dirty="0">
                <a:solidFill>
                  <a:schemeClr val="accent4"/>
                </a:solidFill>
              </a:rPr>
              <a:t>どうぞ。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7795" y="9403031"/>
            <a:ext cx="41738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主催：　一般社団法人　長野県助産師会佐久地区</a:t>
            </a:r>
            <a:endParaRPr kumimoji="1" lang="en-US" altLang="ja-JP" sz="1400" dirty="0"/>
          </a:p>
          <a:p>
            <a:r>
              <a:rPr lang="ja-JP" altLang="en-US" sz="1400" dirty="0"/>
              <a:t>共催：　公益社団法人　長野県看護協会佐久支部</a:t>
            </a:r>
            <a:endParaRPr lang="en-US" altLang="ja-JP" sz="1400" dirty="0"/>
          </a:p>
          <a:p>
            <a:r>
              <a:rPr kumimoji="1" lang="ja-JP" altLang="en-US" sz="1400" dirty="0"/>
              <a:t>協力：　社会福祉法人　長野県社会福祉協議会</a:t>
            </a:r>
            <a:endParaRPr kumimoji="1" lang="en-US" altLang="ja-JP" sz="1400" dirty="0"/>
          </a:p>
          <a:p>
            <a:r>
              <a:rPr lang="ja-JP" altLang="en-US" sz="1400" dirty="0"/>
              <a:t>後援：</a:t>
            </a:r>
            <a:r>
              <a:rPr kumimoji="1" lang="ja-JP" altLang="en-US" sz="1400" dirty="0"/>
              <a:t>　佐久市　　</a:t>
            </a:r>
            <a:endParaRPr kumimoji="1" lang="en-US" altLang="ja-JP" sz="1400" dirty="0"/>
          </a:p>
          <a:p>
            <a:r>
              <a:rPr lang="ja-JP" altLang="en-US" sz="1400" dirty="0"/>
              <a:t>お問い合わせ：　</a:t>
            </a:r>
            <a:r>
              <a:rPr lang="en-US" altLang="ja-JP" sz="1400" dirty="0">
                <a:hlinkClick r:id="rId3"/>
              </a:rPr>
              <a:t>mw.myu246@gmail.com</a:t>
            </a:r>
            <a:r>
              <a:rPr lang="ja-JP" altLang="en-US" sz="1400" dirty="0"/>
              <a:t>（新津）</a:t>
            </a:r>
            <a:endParaRPr kumimoji="1" lang="ja-JP" altLang="en-US" sz="1400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1395" r="54928" b="46909"/>
          <a:stretch/>
        </p:blipFill>
        <p:spPr>
          <a:xfrm rot="189518">
            <a:off x="5985934" y="4042367"/>
            <a:ext cx="1099051" cy="97852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61" t="61301"/>
          <a:stretch/>
        </p:blipFill>
        <p:spPr>
          <a:xfrm>
            <a:off x="5766900" y="1115681"/>
            <a:ext cx="1613099" cy="1043689"/>
          </a:xfrm>
          <a:prstGeom prst="rect">
            <a:avLst/>
          </a:prstGeom>
        </p:spPr>
      </p:pic>
      <p:pic>
        <p:nvPicPr>
          <p:cNvPr id="1026" name="Picture 2" descr="https://www.city.saku.nagano.jp/kyoiku/shogai/kominkan/sisetu/nakagomiyoyaku.images/nakagomimap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45" y="8655016"/>
            <a:ext cx="2792315" cy="191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矢印: 左 8">
            <a:extLst>
              <a:ext uri="{FF2B5EF4-FFF2-40B4-BE49-F238E27FC236}">
                <a16:creationId xmlns:a16="http://schemas.microsoft.com/office/drawing/2014/main" id="{C68FE6F0-4F46-26EF-3F56-0E533CF7A1B1}"/>
              </a:ext>
            </a:extLst>
          </p:cNvPr>
          <p:cNvSpPr/>
          <p:nvPr/>
        </p:nvSpPr>
        <p:spPr>
          <a:xfrm flipV="1">
            <a:off x="3318350" y="8595640"/>
            <a:ext cx="3239059" cy="901678"/>
          </a:xfrm>
          <a:prstGeom prst="leftArrow">
            <a:avLst>
              <a:gd name="adj1" fmla="val 50000"/>
              <a:gd name="adj2" fmla="val 5422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493234-DC59-9E97-DD17-A53DD558B9B3}"/>
              </a:ext>
            </a:extLst>
          </p:cNvPr>
          <p:cNvSpPr txBox="1"/>
          <p:nvPr/>
        </p:nvSpPr>
        <p:spPr>
          <a:xfrm>
            <a:off x="3775900" y="8821639"/>
            <a:ext cx="3239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立体駐車場の駐車券は処理しますので</a:t>
            </a:r>
            <a:endParaRPr lang="en-US" altLang="ja-JP" sz="1200" dirty="0"/>
          </a:p>
          <a:p>
            <a:r>
              <a:rPr lang="ja-JP" altLang="en-US" sz="1200" dirty="0"/>
              <a:t>忘れずに会場受付までお持ちください。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30725369"/>
      </p:ext>
    </p:extLst>
  </p:cSld>
  <p:clrMapOvr>
    <a:masterClrMapping/>
  </p:clrMapOvr>
</p:sld>
</file>

<file path=ppt/theme/theme1.xml><?xml version="1.0" encoding="utf-8"?>
<a:theme xmlns:a="http://schemas.openxmlformats.org/drawingml/2006/main" name="A4サイズ新規ファイル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新入生歓迎会のお知らせTF02837426" id="{1C46B95C-3C39-4FE9-AD52-CD2EEEC0C80F}" vid="{9DE71CBD-4ABF-4242-A904-76C93077862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XHash xmlns="1119c2e5-8fb9-4d5f-baf1-202c530f2c34" xsi:nil="true"/>
    <IntlLangReviewDate xmlns="1119c2e5-8fb9-4d5f-baf1-202c530f2c34" xsi:nil="true"/>
    <PrimaryImageGen xmlns="1119c2e5-8fb9-4d5f-baf1-202c530f2c34">true</PrimaryImageGen>
    <TPInstallLocation xmlns="1119c2e5-8fb9-4d5f-baf1-202c530f2c34" xsi:nil="true"/>
    <IntlLangReview xmlns="1119c2e5-8fb9-4d5f-baf1-202c530f2c34">false</IntlLangReview>
    <Manager xmlns="1119c2e5-8fb9-4d5f-baf1-202c530f2c34" xsi:nil="true"/>
    <NumericId xmlns="1119c2e5-8fb9-4d5f-baf1-202c530f2c34" xsi:nil="true"/>
    <OOCacheId xmlns="1119c2e5-8fb9-4d5f-baf1-202c530f2c34" xsi:nil="true"/>
    <AverageRating xmlns="1119c2e5-8fb9-4d5f-baf1-202c530f2c34" xsi:nil="true"/>
    <CSXUpdate xmlns="1119c2e5-8fb9-4d5f-baf1-202c530f2c34">false</CSXUpdate>
    <APDescription xmlns="1119c2e5-8fb9-4d5f-baf1-202c530f2c34" xsi:nil="true"/>
    <FeatureTagsTaxHTField0 xmlns="1119c2e5-8fb9-4d5f-baf1-202c530f2c34">
      <Terms xmlns="http://schemas.microsoft.com/office/infopath/2007/PartnerControls"/>
    </FeatureTagsTaxHTField0>
    <IntlLangReviewer xmlns="1119c2e5-8fb9-4d5f-baf1-202c530f2c34" xsi:nil="true"/>
    <OpenTemplate xmlns="1119c2e5-8fb9-4d5f-baf1-202c530f2c34">true</OpenTemplate>
    <TaxCatchAll xmlns="1119c2e5-8fb9-4d5f-baf1-202c530f2c34"/>
    <ApprovalLog xmlns="1119c2e5-8fb9-4d5f-baf1-202c530f2c34" xsi:nil="true"/>
    <TPComponent xmlns="1119c2e5-8fb9-4d5f-baf1-202c530f2c34" xsi:nil="true"/>
    <EditorialTags xmlns="1119c2e5-8fb9-4d5f-baf1-202c530f2c34" xsi:nil="true"/>
    <LastModifiedDateTime xmlns="1119c2e5-8fb9-4d5f-baf1-202c530f2c34" xsi:nil="true"/>
    <LegacyData xmlns="1119c2e5-8fb9-4d5f-baf1-202c530f2c34" xsi:nil="true"/>
    <TPLaunchHelpLink xmlns="1119c2e5-8fb9-4d5f-baf1-202c530f2c34" xsi:nil="true"/>
    <LocComments xmlns="1119c2e5-8fb9-4d5f-baf1-202c530f2c34" xsi:nil="true"/>
    <Milestone xmlns="1119c2e5-8fb9-4d5f-baf1-202c530f2c34" xsi:nil="true"/>
    <BusinessGroup xmlns="1119c2e5-8fb9-4d5f-baf1-202c530f2c34" xsi:nil="true"/>
    <Providers xmlns="1119c2e5-8fb9-4d5f-baf1-202c530f2c34" xsi:nil="true"/>
    <RecommendationsModifier xmlns="1119c2e5-8fb9-4d5f-baf1-202c530f2c34" xsi:nil="true"/>
    <SourceTitle xmlns="1119c2e5-8fb9-4d5f-baf1-202c530f2c34">新入生歓迎会のお知らせ</SourceTitle>
    <HandoffToMSDN xmlns="1119c2e5-8fb9-4d5f-baf1-202c530f2c34" xsi:nil="true"/>
    <DirectSourceMarket xmlns="1119c2e5-8fb9-4d5f-baf1-202c530f2c34" xsi:nil="true"/>
    <APEditor xmlns="1119c2e5-8fb9-4d5f-baf1-202c530f2c34">
      <UserInfo>
        <DisplayName/>
        <AccountId xsi:nil="true"/>
        <AccountType/>
      </UserInfo>
    </APEditor>
    <SubmitterId xmlns="1119c2e5-8fb9-4d5f-baf1-202c530f2c34" xsi:nil="true"/>
    <TemplateStatus xmlns="1119c2e5-8fb9-4d5f-baf1-202c530f2c34" xsi:nil="true"/>
    <UAProjectedTotalWords xmlns="1119c2e5-8fb9-4d5f-baf1-202c530f2c34" xsi:nil="true"/>
    <Provider xmlns="1119c2e5-8fb9-4d5f-baf1-202c530f2c34" xsi:nil="true"/>
    <CSXSubmissionDate xmlns="1119c2e5-8fb9-4d5f-baf1-202c530f2c34" xsi:nil="true"/>
    <BlockPublish xmlns="1119c2e5-8fb9-4d5f-baf1-202c530f2c34">false</BlockPublish>
    <BugNumber xmlns="1119c2e5-8fb9-4d5f-baf1-202c530f2c34" xsi:nil="true"/>
    <TPLaunchHelpLinkType xmlns="1119c2e5-8fb9-4d5f-baf1-202c530f2c34">Template</TPLaunchHelpLinkType>
    <PublishStatusLookup xmlns="1119c2e5-8fb9-4d5f-baf1-202c530f2c34">
      <Value>558264</Value>
      <Value>559101</Value>
    </PublishStatusLookup>
    <ScenarioTagsTaxHTField0 xmlns="1119c2e5-8fb9-4d5f-baf1-202c530f2c34">
      <Terms xmlns="http://schemas.microsoft.com/office/infopath/2007/PartnerControls"/>
    </ScenarioTagsTaxHTField0>
    <TimesCloned xmlns="1119c2e5-8fb9-4d5f-baf1-202c530f2c34" xsi:nil="true"/>
    <IsDeleted xmlns="1119c2e5-8fb9-4d5f-baf1-202c530f2c34">false</IsDeleted>
    <OriginAsset xmlns="1119c2e5-8fb9-4d5f-baf1-202c530f2c34" xsi:nil="true"/>
    <UALocComments xmlns="1119c2e5-8fb9-4d5f-baf1-202c530f2c34" xsi:nil="true"/>
    <UALocRecommendation xmlns="1119c2e5-8fb9-4d5f-baf1-202c530f2c34">Localize</UALocRecommendation>
    <DSATActionTaken xmlns="1119c2e5-8fb9-4d5f-baf1-202c530f2c34" xsi:nil="true"/>
    <MachineTranslated xmlns="1119c2e5-8fb9-4d5f-baf1-202c530f2c34">false</MachineTranslated>
    <OutputCachingOn xmlns="1119c2e5-8fb9-4d5f-baf1-202c530f2c34">false</OutputCachingOn>
    <ParentAssetId xmlns="1119c2e5-8fb9-4d5f-baf1-202c530f2c34" xsi:nil="true"/>
    <APAuthor xmlns="1119c2e5-8fb9-4d5f-baf1-202c530f2c34">
      <UserInfo>
        <DisplayName>EUROPE\v-nohosh</DisplayName>
        <AccountId>892</AccountId>
        <AccountType/>
      </UserInfo>
    </APAuthor>
    <ClipArtFilename xmlns="1119c2e5-8fb9-4d5f-baf1-202c530f2c34" xsi:nil="true"/>
    <IntlLocPriority xmlns="1119c2e5-8fb9-4d5f-baf1-202c530f2c34" xsi:nil="true"/>
    <ApprovalStatus xmlns="1119c2e5-8fb9-4d5f-baf1-202c530f2c34">InProgress</ApprovalStatus>
    <LocManualTestRequired xmlns="1119c2e5-8fb9-4d5f-baf1-202c530f2c34">false</LocManualTestRequired>
    <TPNamespace xmlns="1119c2e5-8fb9-4d5f-baf1-202c530f2c34" xsi:nil="true"/>
    <TemplateTemplateType xmlns="1119c2e5-8fb9-4d5f-baf1-202c530f2c34">PowerPoint 12 Default</TemplateTemplateType>
    <UANotes xmlns="1119c2e5-8fb9-4d5f-baf1-202c530f2c34" xsi:nil="true"/>
    <ThumbnailAssetId xmlns="1119c2e5-8fb9-4d5f-baf1-202c530f2c34" xsi:nil="true"/>
    <AssetId xmlns="1119c2e5-8fb9-4d5f-baf1-202c530f2c34">TP102837425</AssetId>
    <AssetType xmlns="1119c2e5-8fb9-4d5f-baf1-202c530f2c34">TP</AssetType>
    <TPClientViewer xmlns="1119c2e5-8fb9-4d5f-baf1-202c530f2c34" xsi:nil="true"/>
    <TPFriendlyName xmlns="1119c2e5-8fb9-4d5f-baf1-202c530f2c34" xsi:nil="true"/>
    <PlannedPubDate xmlns="1119c2e5-8fb9-4d5f-baf1-202c530f2c34" xsi:nil="true"/>
    <PolicheckWords xmlns="1119c2e5-8fb9-4d5f-baf1-202c530f2c34" xsi:nil="true"/>
    <TPCommandLine xmlns="1119c2e5-8fb9-4d5f-baf1-202c530f2c34" xsi:nil="true"/>
    <CrawlForDependencies xmlns="1119c2e5-8fb9-4d5f-baf1-202c530f2c34">false</CrawlForDependencies>
    <InternalTagsTaxHTField0 xmlns="1119c2e5-8fb9-4d5f-baf1-202c530f2c34">
      <Terms xmlns="http://schemas.microsoft.com/office/infopath/2007/PartnerControls"/>
    </InternalTagsTaxHTField0>
    <MarketSpecific xmlns="1119c2e5-8fb9-4d5f-baf1-202c530f2c34">false</MarketSpecific>
    <LastHandOff xmlns="1119c2e5-8fb9-4d5f-baf1-202c530f2c34" xsi:nil="true"/>
    <LocalizationTagsTaxHTField0 xmlns="1119c2e5-8fb9-4d5f-baf1-202c530f2c34">
      <Terms xmlns="http://schemas.microsoft.com/office/infopath/2007/PartnerControls"/>
    </LocalizationTagsTaxHTField0>
    <OriginalRelease xmlns="1119c2e5-8fb9-4d5f-baf1-202c530f2c34">15</OriginalRelease>
    <VoteCount xmlns="1119c2e5-8fb9-4d5f-baf1-202c530f2c34" xsi:nil="true"/>
    <ContentItem xmlns="1119c2e5-8fb9-4d5f-baf1-202c530f2c34" xsi:nil="true"/>
    <Markets xmlns="1119c2e5-8fb9-4d5f-baf1-202c530f2c34"/>
    <OriginalSourceMarket xmlns="1119c2e5-8fb9-4d5f-baf1-202c530f2c34" xsi:nil="true"/>
    <PublishTargets xmlns="1119c2e5-8fb9-4d5f-baf1-202c530f2c34">OfficeOnline</PublishTargets>
    <ShowIn xmlns="1119c2e5-8fb9-4d5f-baf1-202c530f2c34">Show everywhere</ShowIn>
    <UACurrentWords xmlns="1119c2e5-8fb9-4d5f-baf1-202c530f2c34" xsi:nil="true"/>
    <TPApplication xmlns="1119c2e5-8fb9-4d5f-baf1-202c530f2c34" xsi:nil="true"/>
    <AssetExpire xmlns="1119c2e5-8fb9-4d5f-baf1-202c530f2c34">2029-01-01T08:00:00+00:00</AssetExpire>
    <CampaignTagsTaxHTField0 xmlns="1119c2e5-8fb9-4d5f-baf1-202c530f2c34">
      <Terms xmlns="http://schemas.microsoft.com/office/infopath/2007/PartnerControls"/>
    </CampaignTagsTaxHTField0>
    <LocLastLocAttemptVersionLookup xmlns="1119c2e5-8fb9-4d5f-baf1-202c530f2c34">206018</LocLastLocAttemptVersionLookup>
    <AssetStart xmlns="1119c2e5-8fb9-4d5f-baf1-202c530f2c34">2012-03-13T13:44:00+00:00</AssetStart>
    <TPExecutable xmlns="1119c2e5-8fb9-4d5f-baf1-202c530f2c34" xsi:nil="true"/>
    <FriendlyTitle xmlns="1119c2e5-8fb9-4d5f-baf1-202c530f2c34" xsi:nil="true"/>
    <LocRecommendedHandoff xmlns="1119c2e5-8fb9-4d5f-baf1-202c530f2c34" xsi:nil="true"/>
    <TPAppVersion xmlns="1119c2e5-8fb9-4d5f-baf1-202c530f2c34" xsi:nil="true"/>
    <AcquiredFrom xmlns="1119c2e5-8fb9-4d5f-baf1-202c530f2c34">Internal MS</AcquiredFrom>
    <IsSearchable xmlns="1119c2e5-8fb9-4d5f-baf1-202c530f2c34">false</IsSearchable>
    <CSXSubmissionMarket xmlns="1119c2e5-8fb9-4d5f-baf1-202c530f2c34" xsi:nil="true"/>
    <Downloads xmlns="1119c2e5-8fb9-4d5f-baf1-202c530f2c34">0</Downloads>
    <EditorialStatus xmlns="1119c2e5-8fb9-4d5f-baf1-202c530f2c34" xsi:nil="true"/>
    <ArtSampleDocs xmlns="1119c2e5-8fb9-4d5f-baf1-202c530f2c34" xsi:nil="true"/>
    <TrustLevel xmlns="1119c2e5-8fb9-4d5f-baf1-202c530f2c34">1 Microsoft Managed Content</TrustLevel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D2187A-2AAB-4BF5-84C9-9F3EBF0A3C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8877FF-F345-4B76-AD60-6A6C7B9F23F2}">
  <ds:schemaRefs>
    <ds:schemaRef ds:uri="http://purl.org/dc/dcmitype/"/>
    <ds:schemaRef ds:uri="http://purl.org/dc/elements/1.1/"/>
    <ds:schemaRef ds:uri="http://schemas.microsoft.com/office/2006/metadata/properties"/>
    <ds:schemaRef ds:uri="1119c2e5-8fb9-4d5f-baf1-202c530f2c34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D0F9FD3-2EA9-4ECA-8AAF-E508C4F9BA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新入生歓迎会のお知らせ</Template>
  <TotalTime>0</TotalTime>
  <Words>305</Words>
  <Application>Microsoft Office PowerPoint</Application>
  <PresentationFormat>ユーザー設定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A4サイズ新規ファイル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2023-08-30T12:02:46Z</dcterms:created>
  <dcterms:modified xsi:type="dcterms:W3CDTF">2023-09-13T10:34:40Z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